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7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48" r:id="rId56"/>
    <p:sldId id="345" r:id="rId57"/>
    <p:sldId id="347" r:id="rId58"/>
    <p:sldId id="351" r:id="rId59"/>
    <p:sldId id="350" r:id="rId60"/>
    <p:sldId id="346" r:id="rId61"/>
    <p:sldId id="349" r:id="rId62"/>
    <p:sldId id="270" r:id="rId63"/>
    <p:sldId id="290" r:id="rId64"/>
    <p:sldId id="291" r:id="rId65"/>
    <p:sldId id="292" r:id="rId66"/>
    <p:sldId id="293" r:id="rId67"/>
    <p:sldId id="294" r:id="rId68"/>
    <p:sldId id="295" r:id="rId69"/>
    <p:sldId id="296" r:id="rId70"/>
    <p:sldId id="297" r:id="rId71"/>
    <p:sldId id="298" r:id="rId72"/>
    <p:sldId id="299" r:id="rId73"/>
    <p:sldId id="300" r:id="rId74"/>
    <p:sldId id="275" r:id="rId75"/>
    <p:sldId id="260" r:id="rId7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0"/>
    <p:restoredTop sz="84779" autoAdjust="0"/>
  </p:normalViewPr>
  <p:slideViewPr>
    <p:cSldViewPr snapToGrid="0" snapToObjects="1">
      <p:cViewPr varScale="1">
        <p:scale>
          <a:sx n="90" d="100"/>
          <a:sy n="90" d="100"/>
        </p:scale>
        <p:origin x="21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1/17/19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17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1/17/19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1/17/19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1/17/19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/>
              <a:t>(i.e., T times)</a:t>
            </a:r>
          </a:p>
          <a:p>
            <a:pPr lvl="4"/>
            <a:r>
              <a:rPr lang="en-US" sz="2400" dirty="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when varying q</a:t>
            </a:r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731BF-FD26-DE44-B0BC-9D83E74F3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3275977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842909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663452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826522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166526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755904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813231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3607887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484302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104760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-0.040 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798587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11346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350162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489370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-0.801 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373005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-0.662 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 fontScale="90000"/>
          </a:bodyPr>
          <a:lstStyle/>
          <a:p>
            <a:r>
              <a:rPr lang="en-US" dirty="0"/>
              <a:t>Metrics change of algorithms (averaging datasets) varying q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60AE456-6479-E54A-BEE9-57AA2A16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8930"/>
            <a:ext cx="3936802" cy="524907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323616-56F4-4C4A-8388-06748838E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39" y="1608930"/>
            <a:ext cx="3936803" cy="52490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3BCBAE-F928-F042-889E-8D5E82CD2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98" y="1608930"/>
            <a:ext cx="3936803" cy="5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0228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Creating a sockpuppet will issue an account creating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𝑎𝑐𝑐𝑜𝑢𝑛𝑡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r>
                  <a:rPr lang="en-US" dirty="0"/>
                  <a:t>Writing reviews will issue a review writing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Given costs and a certain budge B,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𝑎𝑐𝑐𝑜𝑢𝑛𝑡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𝑠𝑜𝑐𝑘𝑝𝑝𝑢𝑡𝑠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𝑜𝑐𝑘𝑝𝑢𝑝𝑝𝑒𝑡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𝑟𝑒𝑣𝑖𝑒𝑤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attackers are interested in the following things: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</a:t>
                </a:r>
                <a:r>
                  <a:rPr lang="en-US" dirty="0"/>
                  <a:t> the attacker is able to approach?</a:t>
                </a:r>
              </a:p>
              <a:p>
                <a:pPr lvl="2"/>
                <a:r>
                  <a:rPr lang="en-US" dirty="0"/>
                  <a:t>This is given by the previous tables.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 given a certain budget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016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FC4-D30D-5E44-B86B-D3E82F254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cost for creating accounts are identical on the same website(data)</a:t>
                </a:r>
              </a:p>
              <a:p>
                <a:r>
                  <a:rPr lang="en-US" dirty="0"/>
                  <a:t>The cost for writing reviews are identical on the same website</a:t>
                </a:r>
              </a:p>
              <a:p>
                <a:r>
                  <a:rPr lang="en-US" dirty="0"/>
                  <a:t>The attacker use all the </a:t>
                </a:r>
                <a:r>
                  <a:rPr lang="en-US" dirty="0" err="1"/>
                  <a:t>sockpuppets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 the same way</a:t>
                </a:r>
              </a:p>
              <a:p>
                <a:pPr lvl="1"/>
                <a:r>
                  <a:rPr lang="en-US" dirty="0"/>
                  <a:t>The numbers of reviews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/>
                  <a:t> follow the same distribution, to simplify, we assume they have the same value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49BA-9C8A-1249-AB7B-0FC302C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DDD21E-3818-8D4B-81C6-694BF88A4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62306"/>
              </p:ext>
            </p:extLst>
          </p:nvPr>
        </p:nvGraphicFramePr>
        <p:xfrm>
          <a:off x="838198" y="4121768"/>
          <a:ext cx="105156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396936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387187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40413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45242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936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fraudulent accounts per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frauds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reviews per fraudulent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00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17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4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Epinions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43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3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750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CB78-516D-9E49-A33D-319D6FF0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for fake accounts and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B4BE-C3F1-2D49-A3CE-AAA1403B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allsocialmediasolution.us</a:t>
            </a:r>
            <a:r>
              <a:rPr lang="en-US" dirty="0"/>
              <a:t>/buy-amazon-reviews/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564E1-E494-F043-A885-2340D973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DAEDF5-140D-A34C-BF60-7204BFA31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1919"/>
            <a:ext cx="6546689" cy="412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580127-2279-C14E-906B-576D3039A241}"/>
              </a:ext>
            </a:extLst>
          </p:cNvPr>
          <p:cNvSpPr txBox="1"/>
          <p:nvPr/>
        </p:nvSpPr>
        <p:spPr>
          <a:xfrm>
            <a:off x="6334206" y="3028156"/>
            <a:ext cx="51181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for fake reviews are quite clear (as low as $6 per review).</a:t>
            </a:r>
          </a:p>
          <a:p>
            <a:r>
              <a:rPr lang="en-US" dirty="0"/>
              <a:t>However, the cost for creating accounts are not clear.</a:t>
            </a:r>
          </a:p>
          <a:p>
            <a:endParaRPr lang="en-US" dirty="0"/>
          </a:p>
          <a:p>
            <a:r>
              <a:rPr lang="en-US" dirty="0"/>
              <a:t>To create an account, attacker needs to provide four fields: name, email, password, and re-enter password. Finally, click the ‘create’ button. There are five actions in total.</a:t>
            </a:r>
          </a:p>
          <a:p>
            <a:endParaRPr lang="en-US" dirty="0"/>
          </a:p>
          <a:p>
            <a:r>
              <a:rPr lang="en-US" dirty="0"/>
              <a:t>To write a review, the attacker need to click on the stars. Only one action is involved.</a:t>
            </a:r>
          </a:p>
          <a:p>
            <a:endParaRPr lang="en-US" dirty="0"/>
          </a:p>
          <a:p>
            <a:r>
              <a:rPr lang="en-US" dirty="0"/>
              <a:t>Assume $5 for creation and $1 for writing.</a:t>
            </a:r>
          </a:p>
        </p:txBody>
      </p:sp>
    </p:spTree>
    <p:extLst>
      <p:ext uri="{BB962C8B-B14F-4D97-AF65-F5344CB8AC3E}">
        <p14:creationId xmlns:p14="http://schemas.microsoft.com/office/powerpoint/2010/main" val="1049483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0F98B-AD17-6949-899B-E3C6F48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design of the budget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Given a certain budget ($50),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𝑎𝑐𝑐𝑜𝑢𝑛𝑡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, $5 and $1.</a:t>
                </a:r>
              </a:p>
              <a:p>
                <a:pPr lvl="1"/>
                <a:r>
                  <a:rPr lang="en-US" dirty="0"/>
                  <a:t>For algorithm A and target T</a:t>
                </a:r>
              </a:p>
              <a:p>
                <a:pPr lvl="2"/>
                <a:r>
                  <a:rPr lang="en-US" sz="2400" dirty="0"/>
                  <a:t>Find all the eligible numbers of </a:t>
                </a:r>
                <a:r>
                  <a:rPr lang="en-US" sz="2400" dirty="0" err="1"/>
                  <a:t>sockpuppets</a:t>
                </a:r>
                <a:r>
                  <a:rPr lang="en-US" sz="2400" dirty="0"/>
                  <a:t> and numbers of total reviews</a:t>
                </a:r>
              </a:p>
              <a:p>
                <a:pPr lvl="3"/>
                <a:r>
                  <a:rPr lang="en-US" sz="2400" dirty="0"/>
                  <a:t>Find the largest change (drop) of the metrics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047" r="-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BD01C-4E32-5647-A124-EF53BB43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23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Include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39F5E-D2A0-BD4C-8CC4-1514CA9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429000"/>
            <a:ext cx="8343900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8F6257-926F-3B45-A106-FEBA0BAAEE3C}"/>
              </a:ext>
            </a:extLst>
          </p:cNvPr>
          <p:cNvSpPr txBox="1"/>
          <p:nvPr/>
        </p:nvSpPr>
        <p:spPr>
          <a:xfrm>
            <a:off x="6034087" y="2600325"/>
            <a:ext cx="235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is trusted.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F8C46-C35A-A94D-BF7C-F47E8BFCF0D6}"/>
              </a:ext>
            </a:extLst>
          </p:cNvPr>
          <p:cNvSpPr txBox="1"/>
          <p:nvPr/>
        </p:nvSpPr>
        <p:spPr>
          <a:xfrm>
            <a:off x="1924050" y="5138499"/>
            <a:ext cx="283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reliability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887B6-2A0B-CE4C-BD32-FE5100DB04DB}"/>
              </a:ext>
            </a:extLst>
          </p:cNvPr>
          <p:cNvSpPr txBox="1"/>
          <p:nvPr/>
        </p:nvSpPr>
        <p:spPr>
          <a:xfrm>
            <a:off x="5091112" y="5113377"/>
            <a:ext cx="132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Cold start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F3CD14-4154-DD46-A287-EC34B154F67F}"/>
              </a:ext>
            </a:extLst>
          </p:cNvPr>
          <p:cNvSpPr txBox="1"/>
          <p:nvPr/>
        </p:nvSpPr>
        <p:spPr>
          <a:xfrm>
            <a:off x="7434262" y="5143023"/>
            <a:ext cx="391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normality of the behavior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F9D3EB-5A57-784E-B283-E1A14BD50D3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3581400" y="2969657"/>
            <a:ext cx="3631406" cy="61650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5A0C45-DF4D-1D48-96BA-C9A69385BF10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340894" y="4410635"/>
            <a:ext cx="921824" cy="7278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3435B4-0EB4-9D45-A866-2CACF6FEC3D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753100" y="4318045"/>
            <a:ext cx="565828" cy="7953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6BD150-2D0B-7E48-8B20-A67785D4E6C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05166" y="4318045"/>
            <a:ext cx="1688865" cy="82497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413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837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1899</TotalTime>
  <Words>3843</Words>
  <Application>Microsoft Macintosh PowerPoint</Application>
  <PresentationFormat>Widescreen</PresentationFormat>
  <Paragraphs>1926</Paragraphs>
  <Slides>75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0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Metrics change of algorithms (averaging datasets) varying q</vt:lpstr>
      <vt:lpstr>Attack budget model</vt:lpstr>
      <vt:lpstr>Assumption for the budget model</vt:lpstr>
      <vt:lpstr>Cost for fake accounts and reviews</vt:lpstr>
      <vt:lpstr>Experiment design of the budget model</vt:lpstr>
      <vt:lpstr>Detection model with trusted users</vt:lpstr>
      <vt:lpstr>Detection model with trusted users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268</cp:revision>
  <dcterms:created xsi:type="dcterms:W3CDTF">2018-08-16T20:39:42Z</dcterms:created>
  <dcterms:modified xsi:type="dcterms:W3CDTF">2019-01-18T02:13:55Z</dcterms:modified>
</cp:coreProperties>
</file>

<file path=docProps/thumbnail.jpeg>
</file>